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5" r:id="rId3"/>
    <p:sldId id="276" r:id="rId4"/>
    <p:sldId id="288" r:id="rId5"/>
    <p:sldId id="294" r:id="rId6"/>
    <p:sldId id="289" r:id="rId7"/>
    <p:sldId id="297" r:id="rId8"/>
    <p:sldId id="291" r:id="rId9"/>
    <p:sldId id="296" r:id="rId10"/>
    <p:sldId id="293" r:id="rId11"/>
    <p:sldId id="295" r:id="rId12"/>
    <p:sldId id="274" r:id="rId13"/>
    <p:sldId id="290" r:id="rId14"/>
    <p:sldId id="271" r:id="rId15"/>
    <p:sldId id="2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A5EE6"/>
    <a:srgbClr val="132BDC"/>
    <a:srgbClr val="DCE0FC"/>
    <a:srgbClr val="FDF200"/>
    <a:srgbClr val="80FBE5"/>
    <a:srgbClr val="3CF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B3AE7-D252-3F84-441A-B36A55903C5E}" v="1215" dt="2023-11-28T01:21:25.273"/>
    <p1510:client id="{62D955C8-1395-83F3-9998-CCA92E5AC088}" v="2" dt="2023-11-30T14:04:20.256"/>
    <p1510:client id="{E2B287DF-E573-398F-4185-84EFCBB6308A}" v="303" dt="2023-11-28T01:29:49.560"/>
    <p1510:client id="{EC5BA01A-553A-416C-8C5C-9C6B138DED6E}" v="3604" dt="2023-11-28T01:22:51.5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/>
    <p:restoredTop sz="94654"/>
  </p:normalViewPr>
  <p:slideViewPr>
    <p:cSldViewPr snapToGrid="0">
      <p:cViewPr varScale="1">
        <p:scale>
          <a:sx n="104" d="100"/>
          <a:sy n="104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7" d="100"/>
          <a:sy n="137" d="100"/>
        </p:scale>
        <p:origin x="67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3/21/2024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1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3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7D3E5B-4BED-B24C-9674-6B6454D0456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avLst/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Gap between two buildings against the blue sky">
            <a:extLst>
              <a:ext uri="{FF2B5EF4-FFF2-40B4-BE49-F238E27FC236}">
                <a16:creationId xmlns:a16="http://schemas.microsoft.com/office/drawing/2014/main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550" b="8386"/>
          <a:stretch/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anchor="t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650517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1774C4E-7344-8232-3750-E424576E1D7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81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358765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656748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9E47AF5-CB74-C3EB-76CA-1CA76678E2D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36236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358977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66297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4F3265D0-915B-E319-A154-B81C7A2C5B9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83813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3594007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66920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922E682-729B-97DE-1956-5B8FDDB7A7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731390" y="3136392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359189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4221285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1360129-7F80-B48D-D46B-A111F17E47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881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6150401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4218973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874C74F1-405C-C6EE-A607-2236B9B08E0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36236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6151618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4220129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3914135F-F251-D319-FE2A-787B519F907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83813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6149184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4222440"/>
            <a:ext cx="2000530" cy="161216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9DED069-060F-0176-B4A9-26120A147B7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31390" y="5687568"/>
            <a:ext cx="2002536" cy="740664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91440" tIns="219456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6152835"/>
            <a:ext cx="1833441" cy="217186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B2A1B4-8B38-9645-3655-35A4232B984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77F83-709B-A595-838B-A50CBBA8DB7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21385B8-472C-422F-2A52-C71336190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2060160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40257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3029583"/>
            <a:ext cx="2940863" cy="100200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4053021"/>
            <a:ext cx="2944737" cy="2284667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107541" y="200175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3064120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4066126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8836567" y="2070777"/>
            <a:ext cx="956930" cy="956930"/>
          </a:xfrm>
          <a:prstGeom prst="ellipse">
            <a:avLst/>
          </a:prstGeom>
          <a:solidFill>
            <a:schemeClr val="accent1">
              <a:alpha val="7449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333421" y="2004710"/>
            <a:ext cx="1159161" cy="1036101"/>
          </a:xfr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3029583"/>
            <a:ext cx="2940864" cy="988902"/>
          </a:xfr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4031589"/>
            <a:ext cx="2944737" cy="2284667"/>
          </a:xfr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6B1E6-E67B-3B07-B464-6C782D2D21E7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3D2A3-D5E9-1D68-8AB2-1DB5C21E912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>
            <a:extLst>
              <a:ext uri="{FF2B5EF4-FFF2-40B4-BE49-F238E27FC236}">
                <a16:creationId xmlns:a16="http://schemas.microsoft.com/office/drawing/2014/main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/>
          <a:lstStyle>
            <a:lvl1pPr>
              <a:defRPr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rge walking intersection with one lone person">
            <a:extLst>
              <a:ext uri="{FF2B5EF4-FFF2-40B4-BE49-F238E27FC236}">
                <a16:creationId xmlns:a16="http://schemas.microsoft.com/office/drawing/2014/main" id="{09010683-ED2B-BF6C-90F9-AF09D38D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811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C7A66511-B85E-197E-52D6-398E0BABD4A3}"/>
              </a:ext>
            </a:extLst>
          </p:cNvPr>
          <p:cNvSpPr/>
          <p:nvPr userDrawn="1"/>
        </p:nvSpPr>
        <p:spPr>
          <a:xfrm>
            <a:off x="777819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>
              <a:alpha val="673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7196" y="2188196"/>
            <a:ext cx="5985159" cy="1594507"/>
          </a:xfrm>
        </p:spPr>
        <p:txBody>
          <a:bodyPr lIns="0" tIns="0" rIns="0" bIns="0" anchor="b">
            <a:noAutofit/>
          </a:bodyPr>
          <a:lstStyle>
            <a:lvl1pPr>
              <a:defRPr sz="3600" b="1" i="0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196" y="3790988"/>
            <a:ext cx="5444517" cy="1731890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F29DD-6F0C-B005-FD16-89C061AE31C9}"/>
              </a:ext>
            </a:extLst>
          </p:cNvPr>
          <p:cNvSpPr/>
          <p:nvPr userDrawn="1"/>
        </p:nvSpPr>
        <p:spPr>
          <a:xfrm>
            <a:off x="10408059" y="1151133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980795-C54D-B27A-60D2-8758CAF840E2}"/>
              </a:ext>
            </a:extLst>
          </p:cNvPr>
          <p:cNvSpPr/>
          <p:nvPr userDrawn="1"/>
        </p:nvSpPr>
        <p:spPr>
          <a:xfrm>
            <a:off x="10987993" y="114070"/>
            <a:ext cx="190346" cy="1037063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5DD54-AC6C-8FD6-3ABF-282F1F124B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BBA03-8EAF-9651-6DC8-7316BA1FE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avLst/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3A22C8-6F2C-1CDE-8309-91BEE025D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avLst/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avLst/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anchor="b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reeform 5" descr="Man looking up at skyscrapers">
            <a:extLst>
              <a:ext uri="{FF2B5EF4-FFF2-40B4-BE49-F238E27FC236}">
                <a16:creationId xmlns:a16="http://schemas.microsoft.com/office/drawing/2014/main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avLst/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9880" y="1781357"/>
            <a:ext cx="5157787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9880" y="2605269"/>
            <a:ext cx="5157787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292" y="1781357"/>
            <a:ext cx="5183188" cy="82391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292" y="2605269"/>
            <a:ext cx="5183188" cy="368458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5B760E-02DF-5B11-D744-D98DE8A01E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BFEC7-DD3B-F9AE-2192-83960534D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AB86DE8E-78DF-CA66-5AED-C7FF0CCF0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7383" y="4010866"/>
            <a:ext cx="5056094" cy="2847135"/>
          </a:xfrm>
          <a:custGeom>
            <a:avLst/>
            <a:gdLst>
              <a:gd name="connsiteX0" fmla="*/ 2528047 w 5056094"/>
              <a:gd name="connsiteY0" fmla="*/ 0 h 2847135"/>
              <a:gd name="connsiteX1" fmla="*/ 5056094 w 5056094"/>
              <a:gd name="connsiteY1" fmla="*/ 2528047 h 2847135"/>
              <a:gd name="connsiteX2" fmla="*/ 5043042 w 5056094"/>
              <a:gd name="connsiteY2" fmla="*/ 2786525 h 2847135"/>
              <a:gd name="connsiteX3" fmla="*/ 5033792 w 5056094"/>
              <a:gd name="connsiteY3" fmla="*/ 2847135 h 2847135"/>
              <a:gd name="connsiteX4" fmla="*/ 22302 w 5056094"/>
              <a:gd name="connsiteY4" fmla="*/ 2847135 h 2847135"/>
              <a:gd name="connsiteX5" fmla="*/ 13052 w 5056094"/>
              <a:gd name="connsiteY5" fmla="*/ 2786525 h 2847135"/>
              <a:gd name="connsiteX6" fmla="*/ 0 w 5056094"/>
              <a:gd name="connsiteY6" fmla="*/ 2528047 h 2847135"/>
              <a:gd name="connsiteX7" fmla="*/ 2528047 w 5056094"/>
              <a:gd name="connsiteY7" fmla="*/ 0 h 28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56094" h="2847135">
                <a:moveTo>
                  <a:pt x="2528047" y="0"/>
                </a:moveTo>
                <a:cubicBezTo>
                  <a:pt x="3924249" y="0"/>
                  <a:pt x="5056094" y="1131845"/>
                  <a:pt x="5056094" y="2528047"/>
                </a:cubicBezTo>
                <a:cubicBezTo>
                  <a:pt x="5056094" y="2615310"/>
                  <a:pt x="5051673" y="2701540"/>
                  <a:pt x="5043042" y="2786525"/>
                </a:cubicBezTo>
                <a:lnTo>
                  <a:pt x="5033792" y="2847135"/>
                </a:lnTo>
                <a:lnTo>
                  <a:pt x="22302" y="2847135"/>
                </a:lnTo>
                <a:lnTo>
                  <a:pt x="13052" y="2786525"/>
                </a:lnTo>
                <a:cubicBezTo>
                  <a:pt x="4422" y="2701540"/>
                  <a:pt x="0" y="2615310"/>
                  <a:pt x="0" y="2528047"/>
                </a:cubicBezTo>
                <a:cubicBezTo>
                  <a:pt x="0" y="1131845"/>
                  <a:pt x="1131845" y="0"/>
                  <a:pt x="2528047" y="0"/>
                </a:cubicBezTo>
                <a:close/>
              </a:path>
            </a:pathLst>
          </a:custGeom>
          <a:solidFill>
            <a:schemeClr val="accent1">
              <a:alpha val="896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Modern house with cubic design">
            <a:extLst>
              <a:ext uri="{FF2B5EF4-FFF2-40B4-BE49-F238E27FC236}">
                <a16:creationId xmlns:a16="http://schemas.microsoft.com/office/drawing/2014/main" id="{FE966628-FEAF-3BD3-2DC4-23A466ABB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2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3487"/>
          <a:stretch/>
        </p:blipFill>
        <p:spPr>
          <a:xfrm>
            <a:off x="2531165" y="2125402"/>
            <a:ext cx="9279835" cy="473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00" y="1155320"/>
            <a:ext cx="8244113" cy="970081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000" b="0" i="0" spc="0" baseline="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04A311B-BF0E-4ABD-250E-58093E12E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8500" y="2229358"/>
            <a:ext cx="7044643" cy="55918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1" spc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10569-B083-466A-F24B-8C44360B4E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B78C1-0CD8-FD34-E7BB-B8F6E296A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747520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4825303-FCCD-E705-1213-BF7CF16DF7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0326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5524" y="5567730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BF18F814-0B06-5B49-EC7F-2FFDDB498F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96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1421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3A6E4A81-98BC-4A0B-637E-A8A4EF704A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9567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0967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758108"/>
            <a:ext cx="2226360" cy="2940385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5068E76-B8E5-A95C-FAAC-7F43B2481D1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55158" y="4542790"/>
            <a:ext cx="2226360" cy="1530417"/>
          </a:xfrm>
          <a:custGeom>
            <a:avLst/>
            <a:gdLst>
              <a:gd name="connsiteX0" fmla="*/ 0 w 2226360"/>
              <a:gd name="connsiteY0" fmla="*/ 0 h 1530417"/>
              <a:gd name="connsiteX1" fmla="*/ 2226360 w 2226360"/>
              <a:gd name="connsiteY1" fmla="*/ 0 h 1530417"/>
              <a:gd name="connsiteX2" fmla="*/ 2226360 w 2226360"/>
              <a:gd name="connsiteY2" fmla="*/ 1530417 h 1530417"/>
              <a:gd name="connsiteX3" fmla="*/ 0 w 2226360"/>
              <a:gd name="connsiteY3" fmla="*/ 1530417 h 153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360" h="1530417">
                <a:moveTo>
                  <a:pt x="0" y="0"/>
                </a:moveTo>
                <a:lnTo>
                  <a:pt x="2226360" y="0"/>
                </a:lnTo>
                <a:lnTo>
                  <a:pt x="2226360" y="1530417"/>
                </a:lnTo>
                <a:lnTo>
                  <a:pt x="0" y="1530417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</p:spPr>
        <p:txBody>
          <a:bodyPr wrap="square" lIns="118872" tIns="36576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i="0" spc="2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90513" y="5584541"/>
            <a:ext cx="1943837" cy="34766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C1105-93C5-0E50-1656-271A54E5D97D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34F48D-1D23-34DB-1FB6-07EEB75269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3" r:id="rId7"/>
    <p:sldLayoutId id="2147483654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68" y="1858914"/>
            <a:ext cx="6226593" cy="3427502"/>
          </a:xfrm>
        </p:spPr>
        <p:txBody>
          <a:bodyPr/>
          <a:lstStyle/>
          <a:p>
            <a:r>
              <a:rPr lang="en-US" dirty="0"/>
              <a:t>Offerly</a:t>
            </a:r>
            <a:br>
              <a:rPr lang="en-US" dirty="0"/>
            </a:br>
            <a:r>
              <a:rPr lang="en-US"/>
              <a:t>Online Auction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Douglas maxwell, Timothy </a:t>
            </a:r>
            <a:r>
              <a:rPr lang="en-US" dirty="0" err="1"/>
              <a:t>holtz</a:t>
            </a:r>
            <a:r>
              <a:rPr lang="en-US" dirty="0"/>
              <a:t>, Luke Mcelligott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01E3-C3AA-7E62-52C3-5AF983A2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 </a:t>
            </a:r>
            <a:r>
              <a:rPr lang="en-US"/>
              <a:t>– </a:t>
            </a:r>
            <a:r>
              <a:rPr lang="en-US" dirty="0"/>
              <a:t>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4D90-AAAD-25C8-3854-E6FB21EED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151" y="1756833"/>
            <a:ext cx="8221865" cy="46905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Created a Continuous Integration (CI) pipeline for generating deployment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Utilized </a:t>
            </a:r>
            <a:r>
              <a:rPr lang="en-US" dirty="0"/>
              <a:t>tools like Spring Profiles and Context Paths to allow the application to run in several different environments</a:t>
            </a:r>
            <a:r>
              <a:rPr lang="en-US"/>
              <a:t> </a:t>
            </a:r>
            <a:r>
              <a:rPr lang="en-US" dirty="0"/>
              <a:t>and initialize the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Created unit tests, integration tests, </a:t>
            </a:r>
            <a:r>
              <a:rPr lang="en-US"/>
              <a:t>and </a:t>
            </a:r>
            <a:r>
              <a:rPr lang="en-US" dirty="0"/>
              <a:t>underwent </a:t>
            </a:r>
            <a:r>
              <a:rPr lang="en-US"/>
              <a:t>UATs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Deployed to a live server in the Robotics Lab, that supported multiple user sessions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AE7DE-9490-DC0B-4535-75383477C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133E0-7A9A-2C9F-8D2B-3DBE00FFFD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8" name="Picture 4" descr="Github-actions icon">
            <a:extLst>
              <a:ext uri="{FF2B5EF4-FFF2-40B4-BE49-F238E27FC236}">
                <a16:creationId xmlns:a16="http://schemas.microsoft.com/office/drawing/2014/main" id="{CDA7EA2A-B703-F518-74C4-5205E9CF4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016" y="2408829"/>
            <a:ext cx="2300816" cy="230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7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01E3-C3AA-7E62-52C3-5AF983A2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 – new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4D90-AAAD-25C8-3854-E6FB21EED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799"/>
            <a:ext cx="8505499" cy="47286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Social Messaging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Bidding and </a:t>
            </a:r>
            <a:r>
              <a:rPr lang="en-US" sz="2000" dirty="0" err="1"/>
              <a:t>AutoBidding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Two-Factor Authentication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Shipment Tracking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Watchlist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Admin Logs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Seller Ratings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Local Pickup 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AE7DE-9490-DC0B-4535-75383477C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133E0-7A9A-2C9F-8D2B-3DBE00FFFD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Graphic 6" descr="New with solid fill">
            <a:extLst>
              <a:ext uri="{FF2B5EF4-FFF2-40B4-BE49-F238E27FC236}">
                <a16:creationId xmlns:a16="http://schemas.microsoft.com/office/drawing/2014/main" id="{50C88A12-CC5D-6E91-8C62-27003A26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1726" y="376767"/>
            <a:ext cx="840316" cy="840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1D0FF-72D3-C141-803F-5F30CB5B1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228" y="2581531"/>
            <a:ext cx="5465108" cy="265081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1160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Improved upon inherited auction system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>
                <a:solidFill>
                  <a:srgbClr val="36393B"/>
                </a:solidFill>
                <a:latin typeface="Avenir Next LT Pro"/>
              </a:rPr>
              <a:t>UI/UX redesign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>
                <a:solidFill>
                  <a:srgbClr val="36393B"/>
                </a:solidFill>
                <a:latin typeface="Avenir Next LT Pro"/>
              </a:rPr>
              <a:t>Application deployment</a:t>
            </a:r>
            <a:endParaRPr lang="en-US" sz="1800" dirty="0">
              <a:solidFill>
                <a:srgbClr val="36393B"/>
              </a:solidFill>
              <a:latin typeface="Avenir Next LT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800">
                <a:solidFill>
                  <a:srgbClr val="36393B"/>
                </a:solidFill>
                <a:latin typeface="Avenir Next LT Pro"/>
              </a:rPr>
              <a:t>Code refactoring</a:t>
            </a:r>
            <a:endParaRPr lang="en-US" sz="1800" dirty="0">
              <a:solidFill>
                <a:srgbClr val="36393B"/>
              </a:solidFill>
              <a:latin typeface="Avenir Next LT Pro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800" dirty="0">
                <a:solidFill>
                  <a:srgbClr val="36393B"/>
                </a:solidFill>
                <a:latin typeface="Avenir Next LT Pro"/>
              </a:rPr>
              <a:t>New features and functionality</a:t>
            </a:r>
            <a:endParaRPr lang="en-US" sz="1800">
              <a:solidFill>
                <a:srgbClr val="36393B"/>
              </a:solidFill>
              <a:latin typeface="Avenir Next LT Pro"/>
            </a:endParaRPr>
          </a:p>
        </p:txBody>
      </p:sp>
      <p:pic>
        <p:nvPicPr>
          <p:cNvPr id="14" name="Picture Placeholder 14" descr="White modern architecture">
            <a:extLst>
              <a:ext uri="{FF2B5EF4-FFF2-40B4-BE49-F238E27FC236}">
                <a16:creationId xmlns:a16="http://schemas.microsoft.com/office/drawing/2014/main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278401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AC191-95AB-96F7-4125-F71C5ACB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pic>
        <p:nvPicPr>
          <p:cNvPr id="17" name="Picture Placeholder 16" descr="Lock with solid fill">
            <a:extLst>
              <a:ext uri="{FF2B5EF4-FFF2-40B4-BE49-F238E27FC236}">
                <a16:creationId xmlns:a16="http://schemas.microsoft.com/office/drawing/2014/main" id="{52FE47F9-D510-4BBF-2739-80DA058F94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149" r="12149"/>
          <a:stretch/>
        </p:blipFill>
        <p:spPr>
          <a:xfrm>
            <a:off x="851925" y="1744883"/>
            <a:ext cx="2226360" cy="294038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F591E-1283-A8F2-0713-DA38EB663E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326" y="4542790"/>
            <a:ext cx="2226360" cy="1530417"/>
          </a:xfrm>
        </p:spPr>
        <p:txBody>
          <a:bodyPr vert="horz" wrap="square" lIns="118872" tIns="365760" rIns="0" bIns="0" rtlCol="0" anchor="t">
            <a:noAutofit/>
          </a:bodyPr>
          <a:lstStyle/>
          <a:p>
            <a:endParaRPr lang="en-US" sz="1200" b="0" dirty="0">
              <a:ea typeface="+mn-lt"/>
              <a:cs typeface="+mn-lt"/>
            </a:endParaRPr>
          </a:p>
          <a:p>
            <a:r>
              <a:rPr lang="en-US" sz="1200" b="0" dirty="0">
                <a:ea typeface="+mn-lt"/>
                <a:cs typeface="+mn-lt"/>
              </a:rPr>
              <a:t>Implementing SSL to provide HTTPS to boost security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3D3F38-BA87-0A5E-9846-BBC0D758B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7301" y="4542323"/>
            <a:ext cx="2019096" cy="34766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700" b="1" dirty="0"/>
              <a:t>SSL Configuration</a:t>
            </a:r>
          </a:p>
        </p:txBody>
      </p:sp>
      <p:pic>
        <p:nvPicPr>
          <p:cNvPr id="18" name="Picture Placeholder 17" descr="Shopping cart with solid fill">
            <a:extLst>
              <a:ext uri="{FF2B5EF4-FFF2-40B4-BE49-F238E27FC236}">
                <a16:creationId xmlns:a16="http://schemas.microsoft.com/office/drawing/2014/main" id="{E9DB2C2B-3511-9E8D-5A4C-649F972F24B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142" r="12142"/>
          <a:stretch/>
        </p:blipFill>
        <p:spPr>
          <a:xfrm>
            <a:off x="3491566" y="1755471"/>
            <a:ext cx="2216953" cy="297801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8C879A-E28C-CE3D-8278-797F6653106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vert="horz" wrap="square" lIns="118872" tIns="365760" rIns="0" bIns="0" rtlCol="0" anchor="t">
            <a:noAutofit/>
          </a:bodyPr>
          <a:lstStyle/>
          <a:p>
            <a:r>
              <a:rPr lang="en-US" sz="1200" b="0"/>
              <a:t>Filtering for browsing products</a:t>
            </a:r>
          </a:p>
          <a:p>
            <a:pPr marL="171450" indent="-171450">
              <a:buFont typeface="Arial"/>
              <a:buChar char="•"/>
            </a:pPr>
            <a:r>
              <a:rPr lang="en-US" sz="1200" b="0"/>
              <a:t>Category</a:t>
            </a:r>
          </a:p>
          <a:p>
            <a:pPr marL="171450" indent="-171450">
              <a:buFont typeface="Arial"/>
              <a:buChar char="•"/>
            </a:pPr>
            <a:r>
              <a:rPr lang="en-US" sz="1200" b="0"/>
              <a:t>Price</a:t>
            </a:r>
          </a:p>
          <a:p>
            <a:pPr marL="171450" indent="-171450">
              <a:buFont typeface="Arial"/>
              <a:buChar char="•"/>
            </a:pPr>
            <a:r>
              <a:rPr lang="en-US" sz="1200" b="0"/>
              <a:t>Location</a:t>
            </a:r>
            <a:endParaRPr lang="en-US" sz="1200" b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5709E9-5C3E-1082-8145-C8B3EA617BF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31421" y="4540319"/>
            <a:ext cx="1943837" cy="34766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/>
              <a:t>Product Filtering</a:t>
            </a:r>
            <a:endParaRPr lang="en-US"/>
          </a:p>
        </p:txBody>
      </p:sp>
      <p:pic>
        <p:nvPicPr>
          <p:cNvPr id="19" name="Picture Placeholder 18" descr="Gavel with solid fill">
            <a:extLst>
              <a:ext uri="{FF2B5EF4-FFF2-40B4-BE49-F238E27FC236}">
                <a16:creationId xmlns:a16="http://schemas.microsoft.com/office/drawing/2014/main" id="{ABE58371-4F78-34F4-273F-12396E58B12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2142" r="12142"/>
          <a:stretch/>
        </p:blipFill>
        <p:spPr>
          <a:xfrm>
            <a:off x="6136461" y="1755471"/>
            <a:ext cx="2226360" cy="2940385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0B6904-5CAC-E271-3ED6-870DBBC2C42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vert="horz" wrap="square" lIns="118872" tIns="365760" rIns="0" bIns="0" rtlCol="0" anchor="t">
            <a:no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b="0"/>
              <a:t>Remove expired auction listings</a:t>
            </a:r>
          </a:p>
          <a:p>
            <a:pPr marL="171450" indent="-171450">
              <a:buFont typeface="Arial"/>
              <a:buChar char="•"/>
            </a:pPr>
            <a:r>
              <a:rPr lang="en-US" sz="1200" b="0"/>
              <a:t>Automatically charge auction winner</a:t>
            </a:r>
            <a:endParaRPr lang="en-US" sz="1200" b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1BDA28-00CB-1258-6419-D98060C4644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778374" y="4540319"/>
            <a:ext cx="1031319" cy="34766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/>
              <a:t>Auction</a:t>
            </a:r>
            <a:endParaRPr lang="en-US"/>
          </a:p>
        </p:txBody>
      </p:sp>
      <p:pic>
        <p:nvPicPr>
          <p:cNvPr id="20" name="Picture Placeholder 19" descr="List with solid fill">
            <a:extLst>
              <a:ext uri="{FF2B5EF4-FFF2-40B4-BE49-F238E27FC236}">
                <a16:creationId xmlns:a16="http://schemas.microsoft.com/office/drawing/2014/main" id="{6874C485-7287-AB26-8126-1DBF14972C9A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2169" r="12169"/>
          <a:stretch/>
        </p:blipFill>
        <p:spPr>
          <a:xfrm>
            <a:off x="8752052" y="1755471"/>
            <a:ext cx="2226360" cy="2940385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C80FC8-AAFE-79D7-5039-266C6901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vert="horz" wrap="square" lIns="118872" tIns="365760" rIns="0" bIns="0" rtlCol="0" anchor="t">
            <a:no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b="0"/>
              <a:t>Ticket category filtering</a:t>
            </a:r>
          </a:p>
          <a:p>
            <a:pPr marL="171450" indent="-171450">
              <a:buFont typeface="Arial"/>
              <a:buChar char="•"/>
            </a:pPr>
            <a:r>
              <a:rPr lang="en-US" sz="1200" b="0"/>
              <a:t>Ticket priority</a:t>
            </a:r>
            <a:r>
              <a:rPr lang="en-US" sz="1200" b="0" dirty="0"/>
              <a:t> levels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4A3B5E-6A5D-A5A0-DD47-361F195834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304439" y="4540319"/>
            <a:ext cx="1125393" cy="34766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800" b="1"/>
              <a:t>Ticketing</a:t>
            </a:r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BC72215-2139-4676-124E-F68FF0410743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0D285FD-48B9-BCAA-3AE4-E032933EEE4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r>
              <a:rPr lang="en-US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21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A12F8-DD2F-AE73-677F-D5310D6D5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91AF693-3675-52A5-9E8E-C071048A1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Douglas Maxwell – dsm1015@sru.edu</a:t>
            </a:r>
            <a:endParaRPr lang="en-US" dirty="0"/>
          </a:p>
          <a:p>
            <a:r>
              <a:rPr lang="en-US"/>
              <a:t>Timothy Holtz – tth1003@sru.edu</a:t>
            </a:r>
            <a:endParaRPr lang="en-US" dirty="0"/>
          </a:p>
          <a:p>
            <a:r>
              <a:rPr lang="en-US"/>
              <a:t>Luke McElligott – lpm1006@sru.edu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35086-0CC9-27F6-6E0B-D4F2AD6181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A5661-D5F1-FE42-FC42-CC2D27E7AA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2378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AB4E-2733-1FBE-F1ED-F010B87F7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Demo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FB6B07-129E-E358-6032-4983940522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55DB0-BC34-B903-E13B-A8DAB98597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72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654638"/>
            <a:ext cx="4834517" cy="1978496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2633134"/>
            <a:ext cx="4834517" cy="357022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INTRODUCTION 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Our Focus</a:t>
            </a:r>
          </a:p>
          <a:p>
            <a:r>
              <a:rPr lang="en-US" dirty="0"/>
              <a:t>Our Implementations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Future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15BEAD-012C-AF1F-9EBB-243A511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107" y="638594"/>
            <a:ext cx="2743200" cy="1336433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78531-1E9F-3E5A-7A85-E9CA9A5C7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7072" y="2918445"/>
            <a:ext cx="251791" cy="2071501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F5D7B6BA-9510-C84B-4DD5-F835DA4CD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72" r="-229" b="228"/>
          <a:stretch/>
        </p:blipFill>
        <p:spPr>
          <a:xfrm>
            <a:off x="1056452" y="2067748"/>
            <a:ext cx="4124218" cy="36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3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</a:t>
            </a:r>
          </a:p>
        </p:txBody>
      </p:sp>
      <p:pic>
        <p:nvPicPr>
          <p:cNvPr id="15" name="Picture Placeholder 14" descr="White modern architecture">
            <a:extLst>
              <a:ext uri="{FF2B5EF4-FFF2-40B4-BE49-F238E27FC236}">
                <a16:creationId xmlns:a16="http://schemas.microsoft.com/office/drawing/2014/main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438" y="2090460"/>
            <a:ext cx="4729163" cy="3271838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Inherited online auction application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Offered simple ecommerce functionality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Goal of improving and adding features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E16497-4AD4-29BC-9602-2FDFDA688E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Inserting image...">
            <a:extLst>
              <a:ext uri="{FF2B5EF4-FFF2-40B4-BE49-F238E27FC236}">
                <a16:creationId xmlns:a16="http://schemas.microsoft.com/office/drawing/2014/main" id="{EFD37DE4-70B0-2DFF-8200-150262547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3" t="21778" r="4777" b="12379"/>
          <a:stretch/>
        </p:blipFill>
        <p:spPr>
          <a:xfrm>
            <a:off x="846324" y="1916367"/>
            <a:ext cx="4730911" cy="34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FB845-CE3A-1D41-E154-008A9819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0B545-09C1-FA60-B078-A4A3EB35ECF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/>
              <a:t>Initial vision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Develop an ecommerce platform for a chemical company</a:t>
            </a:r>
          </a:p>
          <a:p>
            <a:pPr marL="800100" lvl="1" indent="-342900">
              <a:buFont typeface="Arial"/>
              <a:buChar char="•"/>
            </a:pPr>
            <a:r>
              <a:rPr lang="en-US"/>
              <a:t>Retail services, shipment tracking, appointment scheduling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/>
              <a:t>Evolution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/>
              <a:t>Modernize and improve the existing auction </a:t>
            </a:r>
            <a:r>
              <a:rPr lang="en-US" dirty="0"/>
              <a:t>system</a:t>
            </a: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Purchasing, bidding, messaging, </a:t>
            </a:r>
            <a:r>
              <a:rPr lang="en-US" dirty="0" err="1"/>
              <a:t>wishlisting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D118A-D573-84BC-4EBB-EAF1CA5C8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0EC96-F9FD-A5EF-EE75-A001AB4DE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2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at hand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6623" y="2046038"/>
            <a:ext cx="4840499" cy="27596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dirty="0"/>
              <a:t>Market Fragmentation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36393B"/>
                </a:solidFill>
                <a:ea typeface="+mn-lt"/>
                <a:cs typeface="+mn-lt"/>
              </a:rPr>
              <a:t>Traditional online retail platforms dominate</a:t>
            </a:r>
            <a:endParaRPr lang="en-US" dirty="0">
              <a:solidFill>
                <a:srgbClr val="36393B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venir Next LT Pro"/>
              </a:rPr>
              <a:t>Homogeneous User Experience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venir Next LT Pro"/>
              </a:rPr>
              <a:t>Lack of User Interaction</a:t>
            </a: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venir Next LT Pro"/>
              </a:rPr>
              <a:t>Data Privacy Concerns</a:t>
            </a:r>
            <a:endParaRPr lang="en-US" sz="1400">
              <a:solidFill>
                <a:schemeClr val="tx1">
                  <a:lumMod val="50000"/>
                </a:schemeClr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venir Next LT Pro"/>
              </a:rPr>
              <a:t>Monopolies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err="1"/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4325A5-D39C-C1D3-2E04-F741DCBB2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dirty="0" smtClean="0"/>
              <a:pPr/>
              <a:t>5</a:t>
            </a:fld>
            <a:endParaRPr lang="en-US" dirty="0"/>
          </a:p>
        </p:txBody>
      </p:sp>
      <p:pic>
        <p:nvPicPr>
          <p:cNvPr id="11" name="Picture 10" descr="Inserting image...">
            <a:extLst>
              <a:ext uri="{FF2B5EF4-FFF2-40B4-BE49-F238E27FC236}">
                <a16:creationId xmlns:a16="http://schemas.microsoft.com/office/drawing/2014/main" id="{0F2C9A93-453B-4F36-966F-90825B26A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3" t="21778" r="4777" b="12379"/>
          <a:stretch/>
        </p:blipFill>
        <p:spPr>
          <a:xfrm>
            <a:off x="6635665" y="1808780"/>
            <a:ext cx="4161178" cy="287458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982DE8-7237-C571-A56A-B97DB2AC3FDF}"/>
              </a:ext>
            </a:extLst>
          </p:cNvPr>
          <p:cNvSpPr txBox="1">
            <a:spLocks/>
          </p:cNvSpPr>
          <p:nvPr/>
        </p:nvSpPr>
        <p:spPr>
          <a:xfrm>
            <a:off x="748121" y="4595950"/>
            <a:ext cx="4840499" cy="27596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Addressing the Gap:</a:t>
            </a:r>
          </a:p>
          <a:p>
            <a:pPr marL="342900" indent="-342900">
              <a:buFont typeface="Arial"/>
              <a:buChar char="•"/>
            </a:pPr>
            <a:r>
              <a:rPr lang="en-US" sz="1600" dirty="0">
                <a:solidFill>
                  <a:srgbClr val="36393B"/>
                </a:solidFill>
                <a:ea typeface="+mn-lt"/>
                <a:cs typeface="+mn-lt"/>
              </a:rPr>
              <a:t>Our online auction platform seeks to bridge this gap by providing a dynamic, engaging, and community-driven e-commerce experience.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759407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98F70-4A52-6EB8-A404-A9E0BE219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were given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F1343-F4E3-49B0-9665-5A0C726A20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AEE28-C927-64A3-4209-4214312B54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Screens screenshot of a car parts&#10;&#10;Description automatically generated">
            <a:extLst>
              <a:ext uri="{FF2B5EF4-FFF2-40B4-BE49-F238E27FC236}">
                <a16:creationId xmlns:a16="http://schemas.microsoft.com/office/drawing/2014/main" id="{17BE4745-F0E7-A276-015B-11DA678B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68" y="2011667"/>
            <a:ext cx="3644589" cy="226773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A screenshot of a car body&#10;&#10;Description automatically generated">
            <a:extLst>
              <a:ext uri="{FF2B5EF4-FFF2-40B4-BE49-F238E27FC236}">
                <a16:creationId xmlns:a16="http://schemas.microsoft.com/office/drawing/2014/main" id="{B8827B0B-7CC7-6FB0-1D55-3AFF753D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22061"/>
            <a:ext cx="4574375" cy="244694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31E3D37-FDF0-7A60-EEDE-816A970E9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267" y="4583254"/>
            <a:ext cx="3202529" cy="21140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0746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6AF0F-53F7-EBF4-6DDD-1D88EACF8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focused 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59376-ED90-2E12-BC5D-F06C5CDA60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326" y="4140200"/>
            <a:ext cx="2226360" cy="2417233"/>
          </a:xfrm>
        </p:spPr>
        <p:txBody>
          <a:bodyPr/>
          <a:lstStyle/>
          <a:p>
            <a:r>
              <a:rPr lang="en-US" dirty="0"/>
              <a:t>UI/UX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444E6-7FE1-9228-1BB6-C39EF280A8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5524" y="4842933"/>
            <a:ext cx="1943837" cy="1591734"/>
          </a:xfrm>
        </p:spPr>
        <p:txBody>
          <a:bodyPr/>
          <a:lstStyle/>
          <a:p>
            <a:r>
              <a:rPr lang="en-US" dirty="0"/>
              <a:t>Upgrading the User Interface to be more modern, responsive, and accessible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26244B-A40D-7311-DAC9-3C915D56559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89968" y="4140200"/>
            <a:ext cx="2226360" cy="2417233"/>
          </a:xfrm>
        </p:spPr>
        <p:txBody>
          <a:bodyPr/>
          <a:lstStyle/>
          <a:p>
            <a:r>
              <a:rPr lang="en-US" dirty="0"/>
              <a:t>Refactoring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5702AE-DBDB-A1A4-D74C-BFE8E3C925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31421" y="4859744"/>
            <a:ext cx="1943837" cy="1591734"/>
          </a:xfrm>
        </p:spPr>
        <p:txBody>
          <a:bodyPr/>
          <a:lstStyle/>
          <a:p>
            <a:r>
              <a:rPr lang="en-US" dirty="0"/>
              <a:t>Replacing complex solutions with efficient and scalable data structures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FE79E6-4D14-F550-3E82-696AB5F8A0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139567" y="4140200"/>
            <a:ext cx="2226360" cy="2417233"/>
          </a:xfrm>
        </p:spPr>
        <p:txBody>
          <a:bodyPr/>
          <a:lstStyle/>
          <a:p>
            <a:r>
              <a:rPr lang="en-US" dirty="0"/>
              <a:t>Deployment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06C3D2-3A8F-5E0C-2662-6D8A677D2F9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60967" y="4859744"/>
            <a:ext cx="1943837" cy="1591734"/>
          </a:xfrm>
        </p:spPr>
        <p:txBody>
          <a:bodyPr/>
          <a:lstStyle/>
          <a:p>
            <a:r>
              <a:rPr lang="en-US" dirty="0"/>
              <a:t>Improve the deployment process to simulate a live production environment</a:t>
            </a:r>
          </a:p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5564D2-D566-D9C4-5DE4-AE191AC7BB5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755158" y="4140200"/>
            <a:ext cx="2226360" cy="2417233"/>
          </a:xfrm>
        </p:spPr>
        <p:txBody>
          <a:bodyPr/>
          <a:lstStyle/>
          <a:p>
            <a:r>
              <a:rPr lang="en-US" dirty="0"/>
              <a:t>New Features</a:t>
            </a:r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8546FC-2E4D-DFB3-2AD0-BFB3F0BB78D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90513" y="4859744"/>
            <a:ext cx="1943837" cy="1591734"/>
          </a:xfrm>
        </p:spPr>
        <p:txBody>
          <a:bodyPr/>
          <a:lstStyle/>
          <a:p>
            <a:r>
              <a:rPr lang="en-US" dirty="0"/>
              <a:t>Add new features to the application </a:t>
            </a:r>
            <a:r>
              <a:rPr lang="en-US"/>
              <a:t>as </a:t>
            </a:r>
            <a:r>
              <a:rPr lang="en-US" dirty="0"/>
              <a:t>we go along.</a:t>
            </a:r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0BC9678-A122-6649-1733-6429DD932324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0B75729-61F4-8608-9697-1E01F150203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Placeholder 16" descr="Ui Ux with solid fill">
            <a:extLst>
              <a:ext uri="{FF2B5EF4-FFF2-40B4-BE49-F238E27FC236}">
                <a16:creationId xmlns:a16="http://schemas.microsoft.com/office/drawing/2014/main" id="{621F428C-DFD2-09C6-B2B7-EDB6523EE6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484" r="3484"/>
          <a:stretch>
            <a:fillRect/>
          </a:stretch>
        </p:blipFill>
        <p:spPr>
          <a:xfrm>
            <a:off x="850900" y="1747838"/>
            <a:ext cx="2225675" cy="2392362"/>
          </a:xfrm>
          <a:prstGeom prst="rect">
            <a:avLst/>
          </a:prstGeom>
        </p:spPr>
      </p:pic>
      <p:pic>
        <p:nvPicPr>
          <p:cNvPr id="18" name="Picture Placeholder 17" descr="Adhesive Bandage with solid fill">
            <a:extLst>
              <a:ext uri="{FF2B5EF4-FFF2-40B4-BE49-F238E27FC236}">
                <a16:creationId xmlns:a16="http://schemas.microsoft.com/office/drawing/2014/main" id="{E0962995-771A-D218-860A-87E0D46D40A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81" r="3481"/>
          <a:stretch>
            <a:fillRect/>
          </a:stretch>
        </p:blipFill>
        <p:spPr>
          <a:xfrm>
            <a:off x="3489325" y="1757363"/>
            <a:ext cx="2227263" cy="2393950"/>
          </a:xfrm>
          <a:prstGeom prst="rect">
            <a:avLst/>
          </a:prstGeom>
        </p:spPr>
      </p:pic>
      <p:pic>
        <p:nvPicPr>
          <p:cNvPr id="19" name="Picture Placeholder 18" descr="Download from cloud with solid fill">
            <a:extLst>
              <a:ext uri="{FF2B5EF4-FFF2-40B4-BE49-F238E27FC236}">
                <a16:creationId xmlns:a16="http://schemas.microsoft.com/office/drawing/2014/main" id="{0F2C284D-0347-C9AA-FA80-7DBFAFD0115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481" r="3481"/>
          <a:stretch>
            <a:fillRect/>
          </a:stretch>
        </p:blipFill>
        <p:spPr>
          <a:xfrm>
            <a:off x="6138863" y="1757363"/>
            <a:ext cx="2227262" cy="2393950"/>
          </a:xfrm>
          <a:prstGeom prst="rect">
            <a:avLst/>
          </a:prstGeom>
        </p:spPr>
      </p:pic>
      <p:pic>
        <p:nvPicPr>
          <p:cNvPr id="20" name="Picture Placeholder 19" descr="New with solid fill">
            <a:extLst>
              <a:ext uri="{FF2B5EF4-FFF2-40B4-BE49-F238E27FC236}">
                <a16:creationId xmlns:a16="http://schemas.microsoft.com/office/drawing/2014/main" id="{F5CB3CE8-9449-B936-8634-7900DB1FB216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515" r="3515"/>
          <a:stretch>
            <a:fillRect/>
          </a:stretch>
        </p:blipFill>
        <p:spPr>
          <a:xfrm>
            <a:off x="8755063" y="1757363"/>
            <a:ext cx="2225675" cy="23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01E3-C3AA-7E62-52C3-5AF983A2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 – </a:t>
            </a:r>
            <a:r>
              <a:rPr lang="en-US" dirty="0" err="1"/>
              <a:t>ui</a:t>
            </a:r>
            <a:r>
              <a:rPr lang="en-US" dirty="0"/>
              <a:t>/</a:t>
            </a:r>
            <a:r>
              <a:rPr lang="en-US" dirty="0" err="1"/>
              <a:t>ux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4D90-AAAD-25C8-3854-E6FB21EED5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Revamped the entire application’s: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Color palette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Layout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Marketing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/>
              <a:t>Accessibility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AE7DE-9490-DC0B-4535-75383477C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133E0-7A9A-2C9F-8D2B-3DBE00FFFD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Screens screenshot of a car parts&#10;&#10;Description automatically generated">
            <a:extLst>
              <a:ext uri="{FF2B5EF4-FFF2-40B4-BE49-F238E27FC236}">
                <a16:creationId xmlns:a16="http://schemas.microsoft.com/office/drawing/2014/main" id="{18B8AA72-5E5D-0053-4DE5-D3B8C939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311" y="1703485"/>
            <a:ext cx="3501415" cy="21786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70FB968-F81E-7781-991A-FE4C4638AE5A}"/>
              </a:ext>
            </a:extLst>
          </p:cNvPr>
          <p:cNvSpPr/>
          <p:nvPr/>
        </p:nvSpPr>
        <p:spPr>
          <a:xfrm>
            <a:off x="8621295" y="3907451"/>
            <a:ext cx="778932" cy="4868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06C3A8-B8A4-1FAA-8AA8-0D1500FE8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289" y="4419600"/>
            <a:ext cx="4338944" cy="210874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597695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D01E3-C3AA-7E62-52C3-5AF983A2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cs typeface="+mj-cs"/>
              </a:rPr>
              <a:t>What we did – Refactoring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A4D90-AAAD-25C8-3854-E6FB21EED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151" y="1756833"/>
            <a:ext cx="8221865" cy="4690534"/>
          </a:xfrm>
        </p:spPr>
        <p:txBody>
          <a:bodyPr/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Condensed E-Commerce categories into scalable, living category tree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Supports adaptable attributes, and additional categories </a:t>
            </a:r>
            <a:r>
              <a:rPr lang="en-US" u="sng" dirty="0"/>
              <a:t>without hardcoding them in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Rebuilt several existing modules to increase clarity and functionality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Redesigned user sessions by authorizing requests via principal.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AE7DE-9490-DC0B-4535-75383477C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offerly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133E0-7A9A-2C9F-8D2B-3DBE00FFFD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Graphic 6" descr="Tree With Roots with solid fill">
            <a:extLst>
              <a:ext uri="{FF2B5EF4-FFF2-40B4-BE49-F238E27FC236}">
                <a16:creationId xmlns:a16="http://schemas.microsoft.com/office/drawing/2014/main" id="{133A556C-13AA-7368-6D4C-F6F120976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1065" y="3958166"/>
            <a:ext cx="2218267" cy="22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30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TM34357351</Template>
  <TotalTime>0</TotalTime>
  <Words>436</Words>
  <Application>Microsoft Office PowerPoint</Application>
  <PresentationFormat>Widescreen</PresentationFormat>
  <Paragraphs>121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Avenir Next LT Pro</vt:lpstr>
      <vt:lpstr>Calibri</vt:lpstr>
      <vt:lpstr>Courier New</vt:lpstr>
      <vt:lpstr>Office Theme</vt:lpstr>
      <vt:lpstr>Offerly Online Auction</vt:lpstr>
      <vt:lpstr>AGENDA</vt:lpstr>
      <vt:lpstr>INTRO</vt:lpstr>
      <vt:lpstr>motivation</vt:lpstr>
      <vt:lpstr>The problem at hand</vt:lpstr>
      <vt:lpstr>What we were given</vt:lpstr>
      <vt:lpstr>What we focused on</vt:lpstr>
      <vt:lpstr>What we did – ui/ux</vt:lpstr>
      <vt:lpstr>What we did – Refactoring</vt:lpstr>
      <vt:lpstr>What we did – Deployment</vt:lpstr>
      <vt:lpstr>What we did – new features</vt:lpstr>
      <vt:lpstr>SUMMARY</vt:lpstr>
      <vt:lpstr>Future work</vt:lpstr>
      <vt:lpstr>THANK YOU</vt:lpstr>
      <vt:lpstr>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Offerly</dc:title>
  <dc:creator/>
  <cp:lastModifiedBy/>
  <cp:revision>201</cp:revision>
  <dcterms:created xsi:type="dcterms:W3CDTF">2022-06-22T01:10:31Z</dcterms:created>
  <dcterms:modified xsi:type="dcterms:W3CDTF">2024-03-21T19:24:22Z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14c80f-f1ea-4d98-8793-96e1abe086b5_Enabled">
    <vt:lpwstr>true</vt:lpwstr>
  </property>
  <property fmtid="{D5CDD505-2E9C-101B-9397-08002B2CF9AE}" pid="3" name="MSIP_Label_6914c80f-f1ea-4d98-8793-96e1abe086b5_SetDate">
    <vt:lpwstr>2023-11-25T21:24:12Z</vt:lpwstr>
  </property>
  <property fmtid="{D5CDD505-2E9C-101B-9397-08002B2CF9AE}" pid="4" name="MSIP_Label_6914c80f-f1ea-4d98-8793-96e1abe086b5_Method">
    <vt:lpwstr>Privileged</vt:lpwstr>
  </property>
  <property fmtid="{D5CDD505-2E9C-101B-9397-08002B2CF9AE}" pid="5" name="MSIP_Label_6914c80f-f1ea-4d98-8793-96e1abe086b5_Name">
    <vt:lpwstr>defa4170-0d19-0005-0004-bc88714345d2</vt:lpwstr>
  </property>
  <property fmtid="{D5CDD505-2E9C-101B-9397-08002B2CF9AE}" pid="6" name="MSIP_Label_6914c80f-f1ea-4d98-8793-96e1abe086b5_SiteId">
    <vt:lpwstr>86555dba-073b-4ff7-b7d1-b73a77c5bd92</vt:lpwstr>
  </property>
  <property fmtid="{D5CDD505-2E9C-101B-9397-08002B2CF9AE}" pid="7" name="MSIP_Label_6914c80f-f1ea-4d98-8793-96e1abe086b5_ActionId">
    <vt:lpwstr>402c0c56-1bc9-462b-bd9d-8afa938b6609</vt:lpwstr>
  </property>
  <property fmtid="{D5CDD505-2E9C-101B-9397-08002B2CF9AE}" pid="8" name="MSIP_Label_6914c80f-f1ea-4d98-8793-96e1abe086b5_ContentBits">
    <vt:lpwstr>0</vt:lpwstr>
  </property>
</Properties>
</file>